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1" r:id="rId3"/>
    <p:sldId id="262" r:id="rId4"/>
    <p:sldId id="263" r:id="rId5"/>
    <p:sldId id="264" r:id="rId6"/>
    <p:sldId id="265" r:id="rId7"/>
    <p:sldId id="269" r:id="rId8"/>
    <p:sldId id="266" r:id="rId9"/>
    <p:sldId id="267" r:id="rId10"/>
    <p:sldId id="268" r:id="rId11"/>
    <p:sldId id="270" r:id="rId12"/>
    <p:sldId id="271"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B4AF60A-713C-41BA-9788-4C493DDC0A9C}" type="datetimeFigureOut">
              <a:rPr lang="en-US" smtClean="0"/>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66559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7721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smtClean="0"/>
              <a:t>12/28/2024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517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C08AF-84E6-4329-8E67-FEA434B47075}" type="datetimeFigureOut">
              <a:rPr lang="en-US" smtClean="0"/>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732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F6EE328-6AFF-436B-881F-213D56084544}" type="datetimeFigureOut">
              <a:rPr lang="en-US" smtClean="0"/>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55907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E02069A-09EE-4C7C-86A4-2314A404921D}" type="datetimeFigureOut">
              <a:rPr lang="en-US" smtClean="0"/>
              <a:t>12/28/2024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17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2E37674-C1BA-4107-9B06-6D4CAC3A3DF5}" type="datetimeFigureOut">
              <a:rPr lang="en-US" smtClean="0"/>
              <a:t>12/28/2024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799255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smtClean="0"/>
              <a:t>12/28/2024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727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12/28/2024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272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480828-6983-48AD-9E27-CBD3696F837E}" type="datetimeFigureOut">
              <a:rPr lang="en-US" smtClean="0"/>
              <a:t>12/28/2024</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706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2C5EFB91-0324-450E-B17F-36DC0ECCE413}" type="datetimeFigureOut">
              <a:rPr lang="en-US" smtClean="0"/>
              <a:t>12/28/2024</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7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2E37674-C1BA-4107-9B06-6D4CAC3A3DF5}" type="datetimeFigureOut">
              <a:rPr lang="en-US" smtClean="0"/>
              <a:t>12/28/2024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805969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Lori.Pugh@mtsu.edu" TargetMode="External"/><Relationship Id="rId2" Type="http://schemas.openxmlformats.org/officeDocument/2006/relationships/hyperlink" Target="https://hrs.mtsu.edu/leavereporting/" TargetMode="External"/><Relationship Id="rId1" Type="http://schemas.openxmlformats.org/officeDocument/2006/relationships/slideLayout" Target="../slideLayouts/slideLayout8.xml"/><Relationship Id="rId4" Type="http://schemas.openxmlformats.org/officeDocument/2006/relationships/hyperlink" Target="mailto:Lisa.Jones@mtsu.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tsu.edu/pipelinemt" TargetMode="External"/><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mailto:help@mtsu.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Administrative Employees </a:t>
            </a:r>
            <a:br>
              <a:rPr lang="en-US" dirty="0"/>
            </a:br>
            <a:r>
              <a:rPr lang="en-US" dirty="0"/>
              <a:t>and Faculty</a:t>
            </a:r>
          </a:p>
        </p:txBody>
      </p:sp>
      <p:sp>
        <p:nvSpPr>
          <p:cNvPr id="3" name="Subtitle 2"/>
          <p:cNvSpPr>
            <a:spLocks noGrp="1"/>
          </p:cNvSpPr>
          <p:nvPr>
            <p:ph type="subTitle" idx="1"/>
          </p:nvPr>
        </p:nvSpPr>
        <p:spPr/>
        <p:txBody>
          <a:bodyPr/>
          <a:lstStyle/>
          <a:p>
            <a:r>
              <a:rPr lang="en-US" dirty="0"/>
              <a:t>Online Leave Reporting Training Presentation</a:t>
            </a:r>
          </a:p>
        </p:txBody>
      </p:sp>
    </p:spTree>
    <p:extLst>
      <p:ext uri="{BB962C8B-B14F-4D97-AF65-F5344CB8AC3E}">
        <p14:creationId xmlns:p14="http://schemas.microsoft.com/office/powerpoint/2010/main" val="292959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br>
              <a:rPr lang="en-US" dirty="0"/>
            </a:br>
            <a:r>
              <a:rPr lang="en-US" dirty="0"/>
              <a:t>Entering Multiple Days</a:t>
            </a:r>
          </a:p>
        </p:txBody>
      </p:sp>
      <p:pic>
        <p:nvPicPr>
          <p:cNvPr id="16" name="Picture Placeholder 15"/>
          <p:cNvPicPr>
            <a:picLocks noGrp="1" noChangeAspect="1"/>
          </p:cNvPicPr>
          <p:nvPr>
            <p:ph type="pic" idx="1"/>
          </p:nvPr>
        </p:nvPicPr>
        <p:blipFill>
          <a:blip r:embed="rId2"/>
          <a:srcRect/>
          <a:stretch/>
        </p:blipFill>
        <p:spPr>
          <a:xfrm>
            <a:off x="6092932" y="1234440"/>
            <a:ext cx="6099068" cy="4690872"/>
          </a:xfrm>
        </p:spPr>
      </p:pic>
      <p:sp>
        <p:nvSpPr>
          <p:cNvPr id="4" name="Text Placeholder 3"/>
          <p:cNvSpPr>
            <a:spLocks noGrp="1"/>
          </p:cNvSpPr>
          <p:nvPr>
            <p:ph type="body" sz="half" idx="2"/>
          </p:nvPr>
        </p:nvSpPr>
        <p:spPr/>
        <p:txBody>
          <a:bodyPr>
            <a:normAutofit fontScale="92500" lnSpcReduction="20000"/>
          </a:bodyPr>
          <a:lstStyle/>
          <a:p>
            <a:r>
              <a:rPr lang="en-US" dirty="0"/>
              <a:t>Click the checkbox for days that you wish to enter leave or click the “Copy  from date displayed to end of the leave period” box. (This will copy leave to each day of month.)</a:t>
            </a:r>
          </a:p>
          <a:p>
            <a:r>
              <a:rPr lang="en-US" dirty="0"/>
              <a:t>Click the COPY button</a:t>
            </a:r>
          </a:p>
          <a:p>
            <a:r>
              <a:rPr lang="en-US" dirty="0"/>
              <a:t>Click the Leave Report button and you will be taken back to the leave report page.</a:t>
            </a:r>
          </a:p>
          <a:p>
            <a:r>
              <a:rPr lang="en-US" dirty="0"/>
              <a:t>Preview your leave report to make sure all entries are correct before submitting for approval</a:t>
            </a:r>
          </a:p>
        </p:txBody>
      </p:sp>
    </p:spTree>
    <p:extLst>
      <p:ext uri="{BB962C8B-B14F-4D97-AF65-F5344CB8AC3E}">
        <p14:creationId xmlns:p14="http://schemas.microsoft.com/office/powerpoint/2010/main" val="272102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Submitting Your Leave Report for Approval</a:t>
            </a:r>
          </a:p>
        </p:txBody>
      </p:sp>
      <p:pic>
        <p:nvPicPr>
          <p:cNvPr id="5" name="Content Placeholder 4"/>
          <p:cNvPicPr>
            <a:picLocks noGrp="1"/>
          </p:cNvPicPr>
          <p:nvPr>
            <p:ph type="pic" idx="1"/>
          </p:nvPr>
        </p:nvPicPr>
        <p:blipFill rotWithShape="1">
          <a:blip r:embed="rId2"/>
          <a:srcRect l="23464" r="23464"/>
          <a:stretch/>
        </p:blipFill>
        <p:spPr bwMode="auto">
          <a:prstGeom prst="rect">
            <a:avLst/>
          </a:prstGeom>
          <a:ln>
            <a:noFill/>
          </a:ln>
          <a:extLst>
            <a:ext uri="{53640926-AAD7-44D8-BBD7-CCE9431645EC}">
              <a14:shadowObscured xmlns:a14="http://schemas.microsoft.com/office/drawing/2010/main"/>
            </a:ext>
          </a:extLst>
        </p:spPr>
      </p:pic>
      <p:sp>
        <p:nvSpPr>
          <p:cNvPr id="7" name="Text Placeholder 6"/>
          <p:cNvSpPr>
            <a:spLocks noGrp="1"/>
          </p:cNvSpPr>
          <p:nvPr>
            <p:ph type="body" sz="half" idx="2"/>
          </p:nvPr>
        </p:nvSpPr>
        <p:spPr/>
        <p:txBody>
          <a:bodyPr>
            <a:normAutofit/>
          </a:bodyPr>
          <a:lstStyle/>
          <a:p>
            <a:r>
              <a:rPr lang="en-US" dirty="0"/>
              <a:t>Once you have entered your leave, always PREVIEW your report to make sure all entries are correct.  Once you are satisfied with your report click the SUBMIT FOR APPROVAL button. </a:t>
            </a:r>
          </a:p>
          <a:p>
            <a:r>
              <a:rPr lang="en-US" dirty="0"/>
              <a:t>Note: You no longer have access to make any changes to your leave once your report is submitted.</a:t>
            </a:r>
          </a:p>
        </p:txBody>
      </p:sp>
      <p:sp>
        <p:nvSpPr>
          <p:cNvPr id="8" name="Rounded Rectangle 7"/>
          <p:cNvSpPr/>
          <p:nvPr/>
        </p:nvSpPr>
        <p:spPr>
          <a:xfrm>
            <a:off x="8768765" y="4937760"/>
            <a:ext cx="1435940" cy="411480"/>
          </a:xfrm>
          <a:prstGeom prst="roundRect">
            <a:avLst/>
          </a:prstGeom>
          <a:noFill/>
          <a:ln w="38100">
            <a:solidFill>
              <a:srgbClr val="C0000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ounded Rectangle 1"/>
          <p:cNvSpPr/>
          <p:nvPr/>
        </p:nvSpPr>
        <p:spPr>
          <a:xfrm>
            <a:off x="7094863" y="980501"/>
            <a:ext cx="771180" cy="1652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04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and Information</a:t>
            </a:r>
          </a:p>
        </p:txBody>
      </p:sp>
      <p:sp>
        <p:nvSpPr>
          <p:cNvPr id="3" name="Content Placeholder 2"/>
          <p:cNvSpPr>
            <a:spLocks noGrp="1"/>
          </p:cNvSpPr>
          <p:nvPr>
            <p:ph idx="1"/>
          </p:nvPr>
        </p:nvSpPr>
        <p:spPr>
          <a:xfrm>
            <a:off x="6736080" y="804672"/>
            <a:ext cx="4900954" cy="5248656"/>
          </a:xfrm>
        </p:spPr>
        <p:txBody>
          <a:bodyPr>
            <a:normAutofit/>
          </a:bodyPr>
          <a:lstStyle/>
          <a:p>
            <a:r>
              <a:rPr lang="en-US" dirty="0"/>
              <a:t>9/10 Month Faculty accrue 7.5 hours of Sick Leave each month </a:t>
            </a:r>
            <a:r>
              <a:rPr lang="en-US"/>
              <a:t>from August-April</a:t>
            </a:r>
            <a:endParaRPr lang="en-US" dirty="0"/>
          </a:p>
          <a:p>
            <a:r>
              <a:rPr lang="en-US" dirty="0"/>
              <a:t>Only Administrative employees and 12-Month Faculty accrue annual leave</a:t>
            </a:r>
          </a:p>
          <a:p>
            <a:r>
              <a:rPr lang="en-US" dirty="0"/>
              <a:t>Always use sick leave, not annual leave, when you are sick regardless of your Sick Leave balance. </a:t>
            </a:r>
          </a:p>
          <a:p>
            <a:r>
              <a:rPr lang="en-US" dirty="0"/>
              <a:t>Submission and approval deadlines are found on the HRS website at </a:t>
            </a:r>
            <a:r>
              <a:rPr lang="en-US" dirty="0">
                <a:solidFill>
                  <a:srgbClr val="0070C0"/>
                </a:solidFill>
                <a:hlinkClick r:id="rId2">
                  <a:extLst>
                    <a:ext uri="{A12FA001-AC4F-418D-AE19-62706E023703}">
                      <ahyp:hlinkClr xmlns:ahyp="http://schemas.microsoft.com/office/drawing/2018/hyperlinkcolor" val="tx"/>
                    </a:ext>
                  </a:extLst>
                </a:hlinkClick>
              </a:rPr>
              <a:t>Leave Reporting for Faculty and Administrators – Human Resources</a:t>
            </a:r>
            <a:r>
              <a:rPr lang="en-US" dirty="0">
                <a:solidFill>
                  <a:srgbClr val="0070C0"/>
                </a:solidFill>
              </a:rPr>
              <a:t>  </a:t>
            </a:r>
          </a:p>
          <a:p>
            <a:r>
              <a:rPr lang="en-US" dirty="0"/>
              <a:t>Employees may view their leave reports through </a:t>
            </a:r>
            <a:r>
              <a:rPr lang="en-US" dirty="0" err="1"/>
              <a:t>PipelineMT</a:t>
            </a:r>
            <a:r>
              <a:rPr lang="en-US" dirty="0"/>
              <a:t> &gt; Employees link &gt; Leave Balance icon</a:t>
            </a:r>
          </a:p>
        </p:txBody>
      </p:sp>
      <p:sp>
        <p:nvSpPr>
          <p:cNvPr id="4" name="Text Placeholder 3"/>
          <p:cNvSpPr>
            <a:spLocks noGrp="1"/>
          </p:cNvSpPr>
          <p:nvPr>
            <p:ph type="body" sz="half" idx="2"/>
          </p:nvPr>
        </p:nvSpPr>
        <p:spPr>
          <a:xfrm>
            <a:off x="1115567" y="3549918"/>
            <a:ext cx="3887753" cy="2194036"/>
          </a:xfrm>
        </p:spPr>
        <p:txBody>
          <a:bodyPr/>
          <a:lstStyle/>
          <a:p>
            <a:r>
              <a:rPr lang="en-US" dirty="0"/>
              <a:t>For more information or assistance contact</a:t>
            </a:r>
          </a:p>
          <a:p>
            <a:r>
              <a:rPr lang="en-US" dirty="0"/>
              <a:t>Lori Pugh, Payroll Supervisor</a:t>
            </a:r>
            <a:br>
              <a:rPr lang="en-US" dirty="0"/>
            </a:br>
            <a:r>
              <a:rPr lang="en-US" dirty="0">
                <a:hlinkClick r:id="rId3"/>
              </a:rPr>
              <a:t>Lori.Pugh@mtsu.edu</a:t>
            </a:r>
            <a:r>
              <a:rPr lang="en-US" dirty="0"/>
              <a:t> </a:t>
            </a:r>
            <a:br>
              <a:rPr lang="en-US" dirty="0"/>
            </a:br>
            <a:r>
              <a:rPr lang="en-US" dirty="0"/>
              <a:t>615-898-5129</a:t>
            </a:r>
          </a:p>
          <a:p>
            <a:r>
              <a:rPr lang="en-US" dirty="0"/>
              <a:t>Lisa Jones, Assistant Director of Payroll Services</a:t>
            </a:r>
            <a:br>
              <a:rPr lang="en-US" dirty="0"/>
            </a:br>
            <a:r>
              <a:rPr lang="en-US" dirty="0">
                <a:hlinkClick r:id="rId4"/>
              </a:rPr>
              <a:t>Lisa.Jones@mtsu.edu</a:t>
            </a:r>
            <a:r>
              <a:rPr lang="en-US" dirty="0"/>
              <a:t> </a:t>
            </a:r>
            <a:br>
              <a:rPr lang="en-US" dirty="0"/>
            </a:br>
            <a:r>
              <a:rPr lang="en-US" dirty="0"/>
              <a:t>615-898-2168</a:t>
            </a:r>
          </a:p>
        </p:txBody>
      </p:sp>
    </p:spTree>
    <p:extLst>
      <p:ext uri="{BB962C8B-B14F-4D97-AF65-F5344CB8AC3E}">
        <p14:creationId xmlns:p14="http://schemas.microsoft.com/office/powerpoint/2010/main" val="287361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PipelineMT</a:t>
            </a:r>
            <a:r>
              <a:rPr lang="en-US" dirty="0"/>
              <a:t> Login Page</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253" r="23253"/>
          <a:stretch>
            <a:fillRect/>
          </a:stretch>
        </p:blipFill>
        <p:spPr/>
      </p:pic>
      <p:sp>
        <p:nvSpPr>
          <p:cNvPr id="4" name="Text Placeholder 3"/>
          <p:cNvSpPr>
            <a:spLocks noGrp="1"/>
          </p:cNvSpPr>
          <p:nvPr>
            <p:ph type="body" sz="half" idx="2"/>
          </p:nvPr>
        </p:nvSpPr>
        <p:spPr/>
        <p:txBody>
          <a:bodyPr/>
          <a:lstStyle/>
          <a:p>
            <a:r>
              <a:rPr lang="en-US" dirty="0">
                <a:hlinkClick r:id="rId3"/>
              </a:rPr>
              <a:t>www.mtsu.edu/pipelinemt</a:t>
            </a:r>
            <a:r>
              <a:rPr lang="en-US" dirty="0"/>
              <a:t> </a:t>
            </a:r>
          </a:p>
          <a:p>
            <a:r>
              <a:rPr lang="en-US" dirty="0"/>
              <a:t>Log in to your account by using your MTSU username and password.</a:t>
            </a:r>
          </a:p>
          <a:p>
            <a:r>
              <a:rPr lang="en-US" dirty="0"/>
              <a:t>If you need assistance logging into your </a:t>
            </a:r>
            <a:r>
              <a:rPr lang="en-US" dirty="0" err="1"/>
              <a:t>PipelineMT</a:t>
            </a:r>
            <a:r>
              <a:rPr lang="en-US" dirty="0"/>
              <a:t> account contact the MTSU Helpdesk at </a:t>
            </a:r>
            <a:r>
              <a:rPr lang="en-US" dirty="0">
                <a:hlinkClick r:id="rId4"/>
              </a:rPr>
              <a:t>help@mtsu.edu</a:t>
            </a:r>
            <a:r>
              <a:rPr lang="en-US" dirty="0"/>
              <a:t> or 615-898-5345</a:t>
            </a:r>
          </a:p>
        </p:txBody>
      </p:sp>
    </p:spTree>
    <p:extLst>
      <p:ext uri="{BB962C8B-B14F-4D97-AF65-F5344CB8AC3E}">
        <p14:creationId xmlns:p14="http://schemas.microsoft.com/office/powerpoint/2010/main" val="260373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Your Leave Report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088" y="2300097"/>
            <a:ext cx="9901992" cy="4333650"/>
          </a:xfrm>
        </p:spPr>
      </p:pic>
      <p:sp>
        <p:nvSpPr>
          <p:cNvPr id="5" name="Oval Callout 4"/>
          <p:cNvSpPr/>
          <p:nvPr/>
        </p:nvSpPr>
        <p:spPr>
          <a:xfrm>
            <a:off x="2990088" y="4189412"/>
            <a:ext cx="2093976" cy="1554480"/>
          </a:xfrm>
          <a:prstGeom prst="wedgeEllipseCallout">
            <a:avLst>
              <a:gd name="adj1" fmla="val -78038"/>
              <a:gd name="adj2" fmla="val -808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First click the Employees Link</a:t>
            </a:r>
          </a:p>
        </p:txBody>
      </p:sp>
      <p:sp>
        <p:nvSpPr>
          <p:cNvPr id="6" name="Oval Callout 5"/>
          <p:cNvSpPr/>
          <p:nvPr/>
        </p:nvSpPr>
        <p:spPr>
          <a:xfrm>
            <a:off x="8004048" y="4189412"/>
            <a:ext cx="1956816" cy="1261872"/>
          </a:xfrm>
          <a:prstGeom prst="wedgeEllipseCallout">
            <a:avLst>
              <a:gd name="adj1" fmla="val -63356"/>
              <a:gd name="adj2" fmla="val -6431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Next click the Leave Report Icon</a:t>
            </a:r>
          </a:p>
        </p:txBody>
      </p:sp>
    </p:spTree>
    <p:extLst>
      <p:ext uri="{BB962C8B-B14F-4D97-AF65-F5344CB8AC3E}">
        <p14:creationId xmlns:p14="http://schemas.microsoft.com/office/powerpoint/2010/main" val="97566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Reporting Selection Page</a:t>
            </a:r>
          </a:p>
        </p:txBody>
      </p:sp>
      <p:pic>
        <p:nvPicPr>
          <p:cNvPr id="4" name="Content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19827" r="19827"/>
          <a:stretch>
            <a:fillRect/>
          </a:stretch>
        </p:blipFill>
        <p:spPr/>
      </p:pic>
      <p:sp>
        <p:nvSpPr>
          <p:cNvPr id="5" name="Text Placeholder 4"/>
          <p:cNvSpPr>
            <a:spLocks noGrp="1"/>
          </p:cNvSpPr>
          <p:nvPr>
            <p:ph type="body" sz="half" idx="2"/>
          </p:nvPr>
        </p:nvSpPr>
        <p:spPr/>
        <p:txBody>
          <a:bodyPr/>
          <a:lstStyle/>
          <a:p>
            <a:r>
              <a:rPr lang="en-US" dirty="0"/>
              <a:t>Employees with Approver and Proxy privileges will see this page.  For all other employees go to the Leave Report Selection Page</a:t>
            </a:r>
          </a:p>
          <a:p>
            <a:r>
              <a:rPr lang="en-US" dirty="0"/>
              <a:t>Click the “Access my Leave Report” choice</a:t>
            </a:r>
          </a:p>
          <a:p>
            <a:r>
              <a:rPr lang="en-US" dirty="0"/>
              <a:t>Next click the SELECT button</a:t>
            </a:r>
          </a:p>
        </p:txBody>
      </p:sp>
      <p:sp>
        <p:nvSpPr>
          <p:cNvPr id="6" name="Rounded Rectangular Callout 5"/>
          <p:cNvSpPr/>
          <p:nvPr/>
        </p:nvSpPr>
        <p:spPr>
          <a:xfrm>
            <a:off x="10076688" y="3832860"/>
            <a:ext cx="2049244" cy="1628151"/>
          </a:xfrm>
          <a:prstGeom prst="wedgeRoundRectCallout">
            <a:avLst>
              <a:gd name="adj1" fmla="val -68322"/>
              <a:gd name="adj2" fmla="val -15296"/>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Click “Access my Leave Report”</a:t>
            </a:r>
          </a:p>
          <a:p>
            <a:pPr algn="ctr"/>
            <a:r>
              <a:rPr lang="en-US" i="1" dirty="0"/>
              <a:t>Note: “Approve or Acknowledge Time” is the default</a:t>
            </a:r>
          </a:p>
        </p:txBody>
      </p:sp>
    </p:spTree>
    <p:extLst>
      <p:ext uri="{BB962C8B-B14F-4D97-AF65-F5344CB8AC3E}">
        <p14:creationId xmlns:p14="http://schemas.microsoft.com/office/powerpoint/2010/main" val="363787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tretch/>
        </p:blipFill>
        <p:spPr>
          <a:xfrm>
            <a:off x="6095999" y="904875"/>
            <a:ext cx="6224833" cy="3971925"/>
          </a:xfrm>
        </p:spPr>
      </p:pic>
      <p:sp>
        <p:nvSpPr>
          <p:cNvPr id="2" name="Title 1"/>
          <p:cNvSpPr>
            <a:spLocks noGrp="1"/>
          </p:cNvSpPr>
          <p:nvPr>
            <p:ph type="title"/>
          </p:nvPr>
        </p:nvSpPr>
        <p:spPr/>
        <p:txBody>
          <a:bodyPr/>
          <a:lstStyle/>
          <a:p>
            <a:r>
              <a:rPr lang="en-US" dirty="0"/>
              <a:t>Leave Report Selection Page</a:t>
            </a:r>
          </a:p>
        </p:txBody>
      </p:sp>
      <p:sp>
        <p:nvSpPr>
          <p:cNvPr id="4" name="Text Placeholder 3"/>
          <p:cNvSpPr>
            <a:spLocks noGrp="1"/>
          </p:cNvSpPr>
          <p:nvPr>
            <p:ph type="body" sz="half" idx="2"/>
          </p:nvPr>
        </p:nvSpPr>
        <p:spPr/>
        <p:txBody>
          <a:bodyPr/>
          <a:lstStyle/>
          <a:p>
            <a:r>
              <a:rPr lang="en-US" dirty="0"/>
              <a:t>The default “Leave Report Period and Status” is the latest month.  You have access to the three previous months’ leave reports from this page.  </a:t>
            </a:r>
          </a:p>
          <a:p>
            <a:r>
              <a:rPr lang="en-US" dirty="0"/>
              <a:t>Choose your leave report period and click the LEAVE REPORT button.</a:t>
            </a:r>
          </a:p>
        </p:txBody>
      </p:sp>
    </p:spTree>
    <p:extLst>
      <p:ext uri="{BB962C8B-B14F-4D97-AF65-F5344CB8AC3E}">
        <p14:creationId xmlns:p14="http://schemas.microsoft.com/office/powerpoint/2010/main" val="309386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Leave Reporting Detail Page – Entering one day at a time</a:t>
            </a:r>
          </a:p>
        </p:txBody>
      </p:sp>
      <p:pic>
        <p:nvPicPr>
          <p:cNvPr id="13" name="Picture Placeholder 12"/>
          <p:cNvPicPr>
            <a:picLocks noGrp="1" noChangeAspect="1"/>
          </p:cNvPicPr>
          <p:nvPr>
            <p:ph type="pic" idx="1"/>
          </p:nvPr>
        </p:nvPicPr>
        <p:blipFill>
          <a:blip r:embed="rId2"/>
          <a:srcRect/>
          <a:stretch/>
        </p:blipFill>
        <p:spPr>
          <a:xfrm>
            <a:off x="6113917" y="866636"/>
            <a:ext cx="6082655" cy="4774691"/>
          </a:xfrm>
        </p:spPr>
      </p:pic>
      <p:sp>
        <p:nvSpPr>
          <p:cNvPr id="4" name="Text Placeholder 3"/>
          <p:cNvSpPr>
            <a:spLocks noGrp="1"/>
          </p:cNvSpPr>
          <p:nvPr>
            <p:ph type="body" sz="half" idx="2"/>
          </p:nvPr>
        </p:nvSpPr>
        <p:spPr/>
        <p:txBody>
          <a:bodyPr>
            <a:normAutofit fontScale="85000" lnSpcReduction="20000"/>
          </a:bodyPr>
          <a:lstStyle/>
          <a:p>
            <a:pPr marL="342900" indent="-342900">
              <a:buFont typeface="+mj-lt"/>
              <a:buAutoNum type="arabicPeriod"/>
            </a:pPr>
            <a:r>
              <a:rPr lang="en-US" dirty="0"/>
              <a:t>Click the “Enter Hours” link under the appropriate date and leave type to enter your hours</a:t>
            </a:r>
          </a:p>
          <a:p>
            <a:pPr marL="342900" indent="-342900">
              <a:buFont typeface="+mj-lt"/>
              <a:buAutoNum type="arabicPeriod"/>
            </a:pPr>
            <a:r>
              <a:rPr lang="en-US" dirty="0"/>
              <a:t>Check the “Earning:” line to make sure you are entering the correct type of leave</a:t>
            </a:r>
          </a:p>
          <a:p>
            <a:pPr marL="342900" indent="-342900">
              <a:buFont typeface="+mj-lt"/>
              <a:buAutoNum type="arabicPeriod"/>
            </a:pPr>
            <a:r>
              <a:rPr lang="en-US" dirty="0"/>
              <a:t>Check the “Date:” to make sure you are on the correct date</a:t>
            </a:r>
          </a:p>
          <a:p>
            <a:pPr marL="342900" indent="-342900">
              <a:buFont typeface="+mj-lt"/>
              <a:buAutoNum type="arabicPeriod"/>
            </a:pPr>
            <a:r>
              <a:rPr lang="en-US" dirty="0"/>
              <a:t>Enter hours in the box across from the “Hours:” line</a:t>
            </a:r>
          </a:p>
          <a:p>
            <a:pPr marL="342900" indent="-342900">
              <a:buFont typeface="+mj-lt"/>
              <a:buAutoNum type="arabicPeriod"/>
            </a:pPr>
            <a:r>
              <a:rPr lang="en-US" dirty="0"/>
              <a:t>Click SAVE  </a:t>
            </a:r>
          </a:p>
        </p:txBody>
      </p:sp>
      <p:sp>
        <p:nvSpPr>
          <p:cNvPr id="14" name="Rounded Rectangle 13"/>
          <p:cNvSpPr/>
          <p:nvPr/>
        </p:nvSpPr>
        <p:spPr>
          <a:xfrm>
            <a:off x="7266171" y="3171826"/>
            <a:ext cx="3039879" cy="1118514"/>
          </a:xfrm>
          <a:prstGeom prst="roundRect">
            <a:avLst/>
          </a:prstGeom>
          <a:no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ounded Rectangle 2"/>
          <p:cNvSpPr/>
          <p:nvPr/>
        </p:nvSpPr>
        <p:spPr>
          <a:xfrm>
            <a:off x="9153525" y="4848224"/>
            <a:ext cx="876300" cy="219075"/>
          </a:xfrm>
          <a:prstGeom prst="round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0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Hours Grid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6537844"/>
              </p:ext>
            </p:extLst>
          </p:nvPr>
        </p:nvGraphicFramePr>
        <p:xfrm>
          <a:off x="6735763" y="804863"/>
          <a:ext cx="4816476" cy="4079240"/>
        </p:xfrm>
        <a:graphic>
          <a:graphicData uri="http://schemas.openxmlformats.org/drawingml/2006/table">
            <a:tbl>
              <a:tblPr firstRow="1" bandRow="1">
                <a:tableStyleId>{5C22544A-7EE6-4342-B048-85BDC9FD1C3A}</a:tableStyleId>
              </a:tblPr>
              <a:tblGrid>
                <a:gridCol w="2408238">
                  <a:extLst>
                    <a:ext uri="{9D8B030D-6E8A-4147-A177-3AD203B41FA5}">
                      <a16:colId xmlns:a16="http://schemas.microsoft.com/office/drawing/2014/main" val="2270127694"/>
                    </a:ext>
                  </a:extLst>
                </a:gridCol>
                <a:gridCol w="2408238">
                  <a:extLst>
                    <a:ext uri="{9D8B030D-6E8A-4147-A177-3AD203B41FA5}">
                      <a16:colId xmlns:a16="http://schemas.microsoft.com/office/drawing/2014/main" val="2072752210"/>
                    </a:ext>
                  </a:extLst>
                </a:gridCol>
              </a:tblGrid>
              <a:tr h="370840">
                <a:tc>
                  <a:txBody>
                    <a:bodyPr/>
                    <a:lstStyle/>
                    <a:p>
                      <a:pPr algn="ctr"/>
                      <a:r>
                        <a:rPr lang="en-US" dirty="0"/>
                        <a:t>Minutes</a:t>
                      </a:r>
                    </a:p>
                  </a:txBody>
                  <a:tcPr marL="65617" marR="65617"/>
                </a:tc>
                <a:tc>
                  <a:txBody>
                    <a:bodyPr/>
                    <a:lstStyle/>
                    <a:p>
                      <a:pPr algn="ctr"/>
                      <a:r>
                        <a:rPr lang="en-US" dirty="0"/>
                        <a:t>Partial</a:t>
                      </a:r>
                      <a:r>
                        <a:rPr lang="en-US" baseline="0" dirty="0"/>
                        <a:t> Hour</a:t>
                      </a:r>
                      <a:endParaRPr lang="en-US" dirty="0"/>
                    </a:p>
                  </a:txBody>
                  <a:tcPr marL="65617" marR="65617"/>
                </a:tc>
                <a:extLst>
                  <a:ext uri="{0D108BD9-81ED-4DB2-BD59-A6C34878D82A}">
                    <a16:rowId xmlns:a16="http://schemas.microsoft.com/office/drawing/2014/main" val="4116952367"/>
                  </a:ext>
                </a:extLst>
              </a:tr>
              <a:tr h="370840">
                <a:tc>
                  <a:txBody>
                    <a:bodyPr/>
                    <a:lstStyle/>
                    <a:p>
                      <a:pPr algn="ctr"/>
                      <a:r>
                        <a:rPr lang="en-US" dirty="0"/>
                        <a:t>1-6</a:t>
                      </a:r>
                    </a:p>
                  </a:txBody>
                  <a:tcPr marL="65617" marR="65617"/>
                </a:tc>
                <a:tc>
                  <a:txBody>
                    <a:bodyPr/>
                    <a:lstStyle/>
                    <a:p>
                      <a:pPr algn="ctr"/>
                      <a:r>
                        <a:rPr lang="en-US" dirty="0"/>
                        <a:t>.1 hour</a:t>
                      </a:r>
                    </a:p>
                  </a:txBody>
                  <a:tcPr marL="65617" marR="65617"/>
                </a:tc>
                <a:extLst>
                  <a:ext uri="{0D108BD9-81ED-4DB2-BD59-A6C34878D82A}">
                    <a16:rowId xmlns:a16="http://schemas.microsoft.com/office/drawing/2014/main" val="2699314161"/>
                  </a:ext>
                </a:extLst>
              </a:tr>
              <a:tr h="370840">
                <a:tc>
                  <a:txBody>
                    <a:bodyPr/>
                    <a:lstStyle/>
                    <a:p>
                      <a:pPr algn="ctr"/>
                      <a:r>
                        <a:rPr lang="en-US" dirty="0"/>
                        <a:t>7-12</a:t>
                      </a:r>
                    </a:p>
                  </a:txBody>
                  <a:tcPr marL="65617" marR="65617"/>
                </a:tc>
                <a:tc>
                  <a:txBody>
                    <a:bodyPr/>
                    <a:lstStyle/>
                    <a:p>
                      <a:pPr algn="ctr"/>
                      <a:r>
                        <a:rPr lang="en-US" dirty="0"/>
                        <a:t>.2 hours</a:t>
                      </a:r>
                    </a:p>
                  </a:txBody>
                  <a:tcPr marL="65617" marR="65617"/>
                </a:tc>
                <a:extLst>
                  <a:ext uri="{0D108BD9-81ED-4DB2-BD59-A6C34878D82A}">
                    <a16:rowId xmlns:a16="http://schemas.microsoft.com/office/drawing/2014/main" val="579697364"/>
                  </a:ext>
                </a:extLst>
              </a:tr>
              <a:tr h="370840">
                <a:tc>
                  <a:txBody>
                    <a:bodyPr/>
                    <a:lstStyle/>
                    <a:p>
                      <a:pPr algn="ctr"/>
                      <a:r>
                        <a:rPr lang="en-US" dirty="0"/>
                        <a:t>13-18</a:t>
                      </a:r>
                    </a:p>
                  </a:txBody>
                  <a:tcPr marL="65617" marR="65617"/>
                </a:tc>
                <a:tc>
                  <a:txBody>
                    <a:bodyPr/>
                    <a:lstStyle/>
                    <a:p>
                      <a:pPr algn="ctr"/>
                      <a:r>
                        <a:rPr lang="en-US" dirty="0"/>
                        <a:t>.3 hours</a:t>
                      </a:r>
                    </a:p>
                  </a:txBody>
                  <a:tcPr marL="65617" marR="65617"/>
                </a:tc>
                <a:extLst>
                  <a:ext uri="{0D108BD9-81ED-4DB2-BD59-A6C34878D82A}">
                    <a16:rowId xmlns:a16="http://schemas.microsoft.com/office/drawing/2014/main" val="2138170789"/>
                  </a:ext>
                </a:extLst>
              </a:tr>
              <a:tr h="370840">
                <a:tc>
                  <a:txBody>
                    <a:bodyPr/>
                    <a:lstStyle/>
                    <a:p>
                      <a:pPr algn="ctr"/>
                      <a:r>
                        <a:rPr lang="en-US" dirty="0"/>
                        <a:t>19-24</a:t>
                      </a:r>
                    </a:p>
                  </a:txBody>
                  <a:tcPr marL="65617" marR="65617"/>
                </a:tc>
                <a:tc>
                  <a:txBody>
                    <a:bodyPr/>
                    <a:lstStyle/>
                    <a:p>
                      <a:pPr algn="ctr"/>
                      <a:r>
                        <a:rPr lang="en-US" dirty="0"/>
                        <a:t>.4 hours</a:t>
                      </a:r>
                    </a:p>
                  </a:txBody>
                  <a:tcPr marL="65617" marR="65617"/>
                </a:tc>
                <a:extLst>
                  <a:ext uri="{0D108BD9-81ED-4DB2-BD59-A6C34878D82A}">
                    <a16:rowId xmlns:a16="http://schemas.microsoft.com/office/drawing/2014/main" val="3879971515"/>
                  </a:ext>
                </a:extLst>
              </a:tr>
              <a:tr h="370840">
                <a:tc>
                  <a:txBody>
                    <a:bodyPr/>
                    <a:lstStyle/>
                    <a:p>
                      <a:pPr algn="ctr"/>
                      <a:r>
                        <a:rPr lang="en-US" dirty="0"/>
                        <a:t>25-30</a:t>
                      </a:r>
                    </a:p>
                  </a:txBody>
                  <a:tcPr marL="65617" marR="65617"/>
                </a:tc>
                <a:tc>
                  <a:txBody>
                    <a:bodyPr/>
                    <a:lstStyle/>
                    <a:p>
                      <a:pPr algn="ctr"/>
                      <a:r>
                        <a:rPr lang="en-US" dirty="0"/>
                        <a:t>.5 hours</a:t>
                      </a:r>
                    </a:p>
                  </a:txBody>
                  <a:tcPr marL="65617" marR="65617"/>
                </a:tc>
                <a:extLst>
                  <a:ext uri="{0D108BD9-81ED-4DB2-BD59-A6C34878D82A}">
                    <a16:rowId xmlns:a16="http://schemas.microsoft.com/office/drawing/2014/main" val="1381891716"/>
                  </a:ext>
                </a:extLst>
              </a:tr>
              <a:tr h="370840">
                <a:tc>
                  <a:txBody>
                    <a:bodyPr/>
                    <a:lstStyle/>
                    <a:p>
                      <a:pPr algn="ctr"/>
                      <a:r>
                        <a:rPr lang="en-US" dirty="0"/>
                        <a:t>31-36</a:t>
                      </a:r>
                    </a:p>
                  </a:txBody>
                  <a:tcPr marL="65617" marR="65617"/>
                </a:tc>
                <a:tc>
                  <a:txBody>
                    <a:bodyPr/>
                    <a:lstStyle/>
                    <a:p>
                      <a:pPr algn="ctr"/>
                      <a:r>
                        <a:rPr lang="en-US" dirty="0"/>
                        <a:t>.6 hours</a:t>
                      </a:r>
                    </a:p>
                  </a:txBody>
                  <a:tcPr marL="65617" marR="65617"/>
                </a:tc>
                <a:extLst>
                  <a:ext uri="{0D108BD9-81ED-4DB2-BD59-A6C34878D82A}">
                    <a16:rowId xmlns:a16="http://schemas.microsoft.com/office/drawing/2014/main" val="1820521608"/>
                  </a:ext>
                </a:extLst>
              </a:tr>
              <a:tr h="370840">
                <a:tc>
                  <a:txBody>
                    <a:bodyPr/>
                    <a:lstStyle/>
                    <a:p>
                      <a:pPr algn="ctr"/>
                      <a:r>
                        <a:rPr lang="en-US" dirty="0"/>
                        <a:t>37-42</a:t>
                      </a:r>
                    </a:p>
                  </a:txBody>
                  <a:tcPr marL="65617" marR="65617"/>
                </a:tc>
                <a:tc>
                  <a:txBody>
                    <a:bodyPr/>
                    <a:lstStyle/>
                    <a:p>
                      <a:pPr algn="ctr"/>
                      <a:r>
                        <a:rPr lang="en-US" dirty="0"/>
                        <a:t>.7</a:t>
                      </a:r>
                      <a:r>
                        <a:rPr lang="en-US" baseline="0" dirty="0"/>
                        <a:t> hours</a:t>
                      </a:r>
                      <a:endParaRPr lang="en-US" dirty="0"/>
                    </a:p>
                  </a:txBody>
                  <a:tcPr marL="65617" marR="65617"/>
                </a:tc>
                <a:extLst>
                  <a:ext uri="{0D108BD9-81ED-4DB2-BD59-A6C34878D82A}">
                    <a16:rowId xmlns:a16="http://schemas.microsoft.com/office/drawing/2014/main" val="3105512045"/>
                  </a:ext>
                </a:extLst>
              </a:tr>
              <a:tr h="370840">
                <a:tc>
                  <a:txBody>
                    <a:bodyPr/>
                    <a:lstStyle/>
                    <a:p>
                      <a:pPr algn="ctr"/>
                      <a:r>
                        <a:rPr lang="en-US" dirty="0"/>
                        <a:t>43-48</a:t>
                      </a:r>
                    </a:p>
                  </a:txBody>
                  <a:tcPr marL="65617" marR="65617"/>
                </a:tc>
                <a:tc>
                  <a:txBody>
                    <a:bodyPr/>
                    <a:lstStyle/>
                    <a:p>
                      <a:pPr algn="ctr"/>
                      <a:r>
                        <a:rPr lang="en-US" dirty="0"/>
                        <a:t>.8 hours</a:t>
                      </a:r>
                    </a:p>
                  </a:txBody>
                  <a:tcPr marL="65617" marR="65617"/>
                </a:tc>
                <a:extLst>
                  <a:ext uri="{0D108BD9-81ED-4DB2-BD59-A6C34878D82A}">
                    <a16:rowId xmlns:a16="http://schemas.microsoft.com/office/drawing/2014/main" val="1350885497"/>
                  </a:ext>
                </a:extLst>
              </a:tr>
              <a:tr h="370840">
                <a:tc>
                  <a:txBody>
                    <a:bodyPr/>
                    <a:lstStyle/>
                    <a:p>
                      <a:pPr algn="ctr"/>
                      <a:r>
                        <a:rPr lang="en-US" dirty="0"/>
                        <a:t>49-54</a:t>
                      </a:r>
                    </a:p>
                  </a:txBody>
                  <a:tcPr marL="65617" marR="65617"/>
                </a:tc>
                <a:tc>
                  <a:txBody>
                    <a:bodyPr/>
                    <a:lstStyle/>
                    <a:p>
                      <a:pPr algn="ctr"/>
                      <a:r>
                        <a:rPr lang="en-US" dirty="0"/>
                        <a:t>.9 hours</a:t>
                      </a:r>
                    </a:p>
                  </a:txBody>
                  <a:tcPr marL="65617" marR="65617"/>
                </a:tc>
                <a:extLst>
                  <a:ext uri="{0D108BD9-81ED-4DB2-BD59-A6C34878D82A}">
                    <a16:rowId xmlns:a16="http://schemas.microsoft.com/office/drawing/2014/main" val="1078040090"/>
                  </a:ext>
                </a:extLst>
              </a:tr>
              <a:tr h="370840">
                <a:tc>
                  <a:txBody>
                    <a:bodyPr/>
                    <a:lstStyle/>
                    <a:p>
                      <a:pPr algn="ctr"/>
                      <a:r>
                        <a:rPr lang="en-US" dirty="0"/>
                        <a:t>55-30</a:t>
                      </a:r>
                    </a:p>
                  </a:txBody>
                  <a:tcPr marL="65617" marR="65617"/>
                </a:tc>
                <a:tc>
                  <a:txBody>
                    <a:bodyPr/>
                    <a:lstStyle/>
                    <a:p>
                      <a:pPr algn="ctr"/>
                      <a:r>
                        <a:rPr lang="en-US" dirty="0"/>
                        <a:t>1</a:t>
                      </a:r>
                      <a:r>
                        <a:rPr lang="en-US" baseline="0" dirty="0"/>
                        <a:t> hour</a:t>
                      </a:r>
                      <a:endParaRPr lang="en-US" dirty="0"/>
                    </a:p>
                  </a:txBody>
                  <a:tcPr marL="65617" marR="65617"/>
                </a:tc>
                <a:extLst>
                  <a:ext uri="{0D108BD9-81ED-4DB2-BD59-A6C34878D82A}">
                    <a16:rowId xmlns:a16="http://schemas.microsoft.com/office/drawing/2014/main" val="3486644558"/>
                  </a:ext>
                </a:extLst>
              </a:tr>
            </a:tbl>
          </a:graphicData>
        </a:graphic>
      </p:graphicFrame>
      <p:sp>
        <p:nvSpPr>
          <p:cNvPr id="4" name="Text Placeholder 3"/>
          <p:cNvSpPr>
            <a:spLocks noGrp="1"/>
          </p:cNvSpPr>
          <p:nvPr>
            <p:ph type="body" sz="half" idx="2"/>
          </p:nvPr>
        </p:nvSpPr>
        <p:spPr/>
        <p:txBody>
          <a:bodyPr/>
          <a:lstStyle/>
          <a:p>
            <a:r>
              <a:rPr lang="en-US" dirty="0"/>
              <a:t>Report hours using whole hours and tenths of an hour only.  Do not use leading or ending zeros.</a:t>
            </a:r>
          </a:p>
          <a:p>
            <a:r>
              <a:rPr lang="en-US" dirty="0"/>
              <a:t>Example:  7.5, 5, 4.3, .7</a:t>
            </a:r>
          </a:p>
        </p:txBody>
      </p:sp>
    </p:spTree>
    <p:extLst>
      <p:ext uri="{BB962C8B-B14F-4D97-AF65-F5344CB8AC3E}">
        <p14:creationId xmlns:p14="http://schemas.microsoft.com/office/powerpoint/2010/main" val="129503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Navigating the Control Buttons</a:t>
            </a:r>
          </a:p>
        </p:txBody>
      </p:sp>
      <p:pic>
        <p:nvPicPr>
          <p:cNvPr id="5" name="Content Placeholder 4"/>
          <p:cNvPicPr>
            <a:picLocks noGrp="1"/>
          </p:cNvPicPr>
          <p:nvPr>
            <p:ph type="pic" idx="1"/>
          </p:nvPr>
        </p:nvPicPr>
        <p:blipFill rotWithShape="1">
          <a:blip r:embed="rId2"/>
          <a:srcRect l="23464" r="23464"/>
          <a:stretch/>
        </p:blipFill>
        <p:spPr bwMode="auto">
          <a:prstGeom prst="rect">
            <a:avLst/>
          </a:prstGeom>
          <a:ln>
            <a:noFill/>
          </a:ln>
          <a:extLst>
            <a:ext uri="{53640926-AAD7-44D8-BBD7-CCE9431645EC}">
              <a14:shadowObscured xmlns:a14="http://schemas.microsoft.com/office/drawing/2010/main"/>
            </a:ext>
          </a:extLst>
        </p:spPr>
      </p:pic>
      <p:sp>
        <p:nvSpPr>
          <p:cNvPr id="7" name="Text Placeholder 6"/>
          <p:cNvSpPr>
            <a:spLocks noGrp="1"/>
          </p:cNvSpPr>
          <p:nvPr>
            <p:ph type="body" sz="half" idx="2"/>
          </p:nvPr>
        </p:nvSpPr>
        <p:spPr>
          <a:xfrm>
            <a:off x="1115568" y="3549918"/>
            <a:ext cx="3794760" cy="2750298"/>
          </a:xfrm>
        </p:spPr>
        <p:txBody>
          <a:bodyPr>
            <a:normAutofit fontScale="85000" lnSpcReduction="20000"/>
          </a:bodyPr>
          <a:lstStyle/>
          <a:p>
            <a:r>
              <a:rPr lang="en-US" b="1" dirty="0"/>
              <a:t>Position Selection</a:t>
            </a:r>
            <a:r>
              <a:rPr lang="en-US" dirty="0"/>
              <a:t>: Click this button to return to the “Leave Report Selection” page</a:t>
            </a:r>
          </a:p>
          <a:p>
            <a:r>
              <a:rPr lang="en-US" b="1" dirty="0"/>
              <a:t>Comments</a:t>
            </a:r>
            <a:r>
              <a:rPr lang="en-US" dirty="0"/>
              <a:t>: Comments can be added to the leave report by clicking this button</a:t>
            </a:r>
          </a:p>
          <a:p>
            <a:r>
              <a:rPr lang="en-US" b="1" dirty="0"/>
              <a:t>Preview</a:t>
            </a:r>
            <a:r>
              <a:rPr lang="en-US" dirty="0"/>
              <a:t>: Click to preview your report once hours have been entered</a:t>
            </a:r>
          </a:p>
          <a:p>
            <a:r>
              <a:rPr lang="en-US" b="1" dirty="0"/>
              <a:t>Submit for Approval</a:t>
            </a:r>
            <a:r>
              <a:rPr lang="en-US" dirty="0"/>
              <a:t>: click this button ONLY after all leave is entered, previewed by you, and is ready for approval</a:t>
            </a:r>
          </a:p>
          <a:p>
            <a:r>
              <a:rPr lang="en-US" b="1" dirty="0"/>
              <a:t>Restart</a:t>
            </a:r>
            <a:r>
              <a:rPr lang="en-US" dirty="0"/>
              <a:t>: Clears ALL entries made</a:t>
            </a:r>
          </a:p>
          <a:p>
            <a:r>
              <a:rPr lang="en-US" b="1" dirty="0"/>
              <a:t>Previous/Next</a:t>
            </a:r>
            <a:r>
              <a:rPr lang="en-US" dirty="0"/>
              <a:t>: takes you to the previous or next seven days in the report</a:t>
            </a:r>
          </a:p>
        </p:txBody>
      </p:sp>
      <p:sp>
        <p:nvSpPr>
          <p:cNvPr id="8" name="Rounded Rectangle 7"/>
          <p:cNvSpPr/>
          <p:nvPr/>
        </p:nvSpPr>
        <p:spPr>
          <a:xfrm>
            <a:off x="6181343" y="4937760"/>
            <a:ext cx="5797297" cy="457200"/>
          </a:xfrm>
          <a:prstGeom prst="roundRect">
            <a:avLst/>
          </a:prstGeom>
          <a:noFill/>
          <a:ln w="38100">
            <a:solidFill>
              <a:srgbClr val="C0000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7094863" y="980501"/>
            <a:ext cx="771180" cy="16525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73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Leave Reporting Detail Page – Entering Multiple Days at one time</a:t>
            </a:r>
          </a:p>
        </p:txBody>
      </p:sp>
      <p:pic>
        <p:nvPicPr>
          <p:cNvPr id="13" name="Picture Placeholder 12"/>
          <p:cNvPicPr>
            <a:picLocks noGrp="1" noChangeAspect="1"/>
          </p:cNvPicPr>
          <p:nvPr>
            <p:ph type="pic" idx="1"/>
          </p:nvPr>
        </p:nvPicPr>
        <p:blipFill>
          <a:blip r:embed="rId2"/>
          <a:srcRect/>
          <a:stretch/>
        </p:blipFill>
        <p:spPr>
          <a:xfrm>
            <a:off x="6096000" y="1051560"/>
            <a:ext cx="6094925" cy="4754880"/>
          </a:xfrm>
        </p:spPr>
      </p:pic>
      <p:sp>
        <p:nvSpPr>
          <p:cNvPr id="4" name="Text Placeholder 3"/>
          <p:cNvSpPr>
            <a:spLocks noGrp="1"/>
          </p:cNvSpPr>
          <p:nvPr>
            <p:ph type="body" sz="half" idx="2"/>
          </p:nvPr>
        </p:nvSpPr>
        <p:spPr>
          <a:xfrm>
            <a:off x="1115568" y="3549918"/>
            <a:ext cx="3794760" cy="2914890"/>
          </a:xfrm>
        </p:spPr>
        <p:txBody>
          <a:bodyPr>
            <a:normAutofit fontScale="85000" lnSpcReduction="20000"/>
          </a:bodyPr>
          <a:lstStyle/>
          <a:p>
            <a:r>
              <a:rPr lang="en-US" dirty="0"/>
              <a:t>Use this method when entering the same number of hours under the same type of leave for multiple days</a:t>
            </a:r>
          </a:p>
          <a:p>
            <a:pPr marL="342900" indent="-342900">
              <a:buFont typeface="+mj-lt"/>
              <a:buAutoNum type="arabicPeriod"/>
            </a:pPr>
            <a:r>
              <a:rPr lang="en-US" dirty="0"/>
              <a:t>Click the “Enter Hours” link under the appropriate date and leave type to enter your hours</a:t>
            </a:r>
          </a:p>
          <a:p>
            <a:pPr marL="342900" indent="-342900">
              <a:buFont typeface="+mj-lt"/>
              <a:buAutoNum type="arabicPeriod"/>
            </a:pPr>
            <a:r>
              <a:rPr lang="en-US" dirty="0"/>
              <a:t>Check the “Earning:” line to make sure you are entering the correct type of leave</a:t>
            </a:r>
          </a:p>
          <a:p>
            <a:pPr marL="342900" indent="-342900">
              <a:buFont typeface="+mj-lt"/>
              <a:buAutoNum type="arabicPeriod"/>
            </a:pPr>
            <a:r>
              <a:rPr lang="en-US" dirty="0"/>
              <a:t>Check the “Date:” to make sure you are on the correct date</a:t>
            </a:r>
          </a:p>
          <a:p>
            <a:pPr marL="342900" indent="-342900">
              <a:buFont typeface="+mj-lt"/>
              <a:buAutoNum type="arabicPeriod"/>
            </a:pPr>
            <a:r>
              <a:rPr lang="en-US" dirty="0"/>
              <a:t>Enter hours in the box across from the “Hours:” line</a:t>
            </a:r>
          </a:p>
          <a:p>
            <a:pPr marL="342900" indent="-342900">
              <a:buFont typeface="+mj-lt"/>
              <a:buAutoNum type="arabicPeriod"/>
            </a:pPr>
            <a:r>
              <a:rPr lang="en-US" dirty="0"/>
              <a:t>Click COPY and you will move to a calendar type grid with checkboxes for each day</a:t>
            </a:r>
          </a:p>
        </p:txBody>
      </p:sp>
      <p:sp>
        <p:nvSpPr>
          <p:cNvPr id="14" name="Rounded Rectangle 13"/>
          <p:cNvSpPr/>
          <p:nvPr/>
        </p:nvSpPr>
        <p:spPr>
          <a:xfrm>
            <a:off x="6182763" y="3305987"/>
            <a:ext cx="2961774" cy="1129449"/>
          </a:xfrm>
          <a:prstGeom prst="roundRect">
            <a:avLst/>
          </a:prstGeom>
          <a:no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ounded Rectangle 2"/>
          <p:cNvSpPr/>
          <p:nvPr/>
        </p:nvSpPr>
        <p:spPr>
          <a:xfrm>
            <a:off x="8358996" y="4925683"/>
            <a:ext cx="612476" cy="264560"/>
          </a:xfrm>
          <a:prstGeom prst="round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223626"/>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Parcel</Template>
  <TotalTime>565</TotalTime>
  <Words>778</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Parcel</vt:lpstr>
      <vt:lpstr>Administrative Employees  and Faculty</vt:lpstr>
      <vt:lpstr>PipelineMT Login Page</vt:lpstr>
      <vt:lpstr>Find Your Leave Report</vt:lpstr>
      <vt:lpstr>Time Reporting Selection Page</vt:lpstr>
      <vt:lpstr>Leave Report Selection Page</vt:lpstr>
      <vt:lpstr>Leave Reporting Detail Page – Entering one day at a time</vt:lpstr>
      <vt:lpstr>Partial Hours Grid</vt:lpstr>
      <vt:lpstr>Navigating the Control Buttons</vt:lpstr>
      <vt:lpstr>Leave Reporting Detail Page – Entering Multiple Days at one time</vt:lpstr>
      <vt:lpstr>Continued… Entering Multiple Days</vt:lpstr>
      <vt:lpstr>Submitting Your Leave Report for Approval</vt:lpstr>
      <vt:lpstr>Notes and Information</vt:lpstr>
    </vt:vector>
  </TitlesOfParts>
  <Company>Middle Tennessee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Report Training and Presentation</dc:title>
  <dc:creator>Lisa Mitchell</dc:creator>
  <cp:lastModifiedBy>Lori Pugh</cp:lastModifiedBy>
  <cp:revision>47</cp:revision>
  <cp:lastPrinted>2018-04-09T13:56:40Z</cp:lastPrinted>
  <dcterms:created xsi:type="dcterms:W3CDTF">2018-02-16T14:17:22Z</dcterms:created>
  <dcterms:modified xsi:type="dcterms:W3CDTF">2024-12-28T17:15:08Z</dcterms:modified>
</cp:coreProperties>
</file>